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8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9" r:id="rId13"/>
    <p:sldId id="282" r:id="rId14"/>
    <p:sldId id="298" r:id="rId15"/>
    <p:sldId id="283" r:id="rId16"/>
    <p:sldId id="284" r:id="rId17"/>
    <p:sldId id="285" r:id="rId18"/>
    <p:sldId id="292" r:id="rId19"/>
    <p:sldId id="293" r:id="rId20"/>
    <p:sldId id="294" r:id="rId21"/>
    <p:sldId id="295" r:id="rId22"/>
    <p:sldId id="299" r:id="rId23"/>
    <p:sldId id="301" r:id="rId24"/>
    <p:sldId id="300" r:id="rId25"/>
    <p:sldId id="302" r:id="rId26"/>
    <p:sldId id="296" r:id="rId27"/>
    <p:sldId id="297" r:id="rId28"/>
    <p:sldId id="273" r:id="rId29"/>
    <p:sldId id="276" r:id="rId30"/>
    <p:sldId id="275" r:id="rId31"/>
  </p:sldIdLst>
  <p:sldSz cx="18288000" cy="10287000"/>
  <p:notesSz cx="6858000" cy="9144000"/>
  <p:embeddedFontLst>
    <p:embeddedFont>
      <p:font typeface="Arial Black" panose="020B0A04020102020204" pitchFamily="34" charset="0"/>
      <p:bold r:id="rId33"/>
    </p:embeddedFon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Public Sans" panose="020B0604020202020204" charset="0"/>
      <p:regular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Times New Roman Bold" panose="02020803070505020304" pitchFamily="18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C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C5228-FDD0-4DC4-B425-1D8FA6E518DD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CBA41-6822-4742-9356-2B7363033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75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CBA41-6822-4742-9356-2B73630338E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77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0858B-A52F-4912-8ABC-EDC132214536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9F01-E7C4-47AE-834A-B9218637EC03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F229-65A3-4357-ACD4-47C5F6B6B8A5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1CC8-0BD8-4818-BD89-2E80F0630D13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F6F3-2EB6-40E7-96DA-83BF388CF1D1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ED69-1423-4BB4-9477-A000D4D72047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211B-4AC9-467C-A84D-B4BB9BDEBEF7}" type="datetime1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87C2-7090-4CE3-BB34-440CEE4F1D47}" type="datetime1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2ECA-AFB4-4EDA-91F5-35244633191A}" type="datetime1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F6F6-E4A2-4E43-928C-3474B43CA528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562C9-904F-498F-83CC-0D5E05C1CBBA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227-643D-4CB3-B17A-C7316759AFF9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16200" y="38100"/>
            <a:ext cx="2438400" cy="66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www.dstat.com/cloudfare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ge.jst.go.jp/article/iis/19/2/19_IIS190208/_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90742447/Literature_Review_of_Distributed_Denial_of_Service_DDoS_Attacks_its_Detection_Techniques_and_Prevention_Mechanism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eeexplore.ieee.org/document/90180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ancer.com/api/file/1704185551-QlzH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stage.jst.go.jp/article/iis/19/2/19_IIS190208/_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099-4300/21/2/21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searchgate.net/publication/380351325_Analyzing_Network_Time_Protocol_NTP_Based_Amplification_DDoS_Attack_and_its_Mitigation_Techniqu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2627182_Reinforcing_Network_Resilience_from_DDoS_A_review_of_advanced_Distributed_Denial_of_Service_DDoS_attacks_and_its_mitigation_techniqu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searchgate.net/publication/259941506_DoS_and_DDoS_Attacks_Impact_Analysis_and_Countermeas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7203-7E40-FEC1-ED56-0E2186C69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8" y="2696350"/>
            <a:ext cx="13716000" cy="1938338"/>
          </a:xfrm>
        </p:spPr>
        <p:txBody>
          <a:bodyPr>
            <a:noAutofit/>
          </a:bodyPr>
          <a:lstStyle/>
          <a:p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Simulating DDoS Attacks to Test Server Resilience</a:t>
            </a:r>
            <a:br>
              <a:rPr lang="en-IN" sz="4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4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960AC-602E-12CC-6174-0DADBA6D7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922" y="7524752"/>
            <a:ext cx="13716000" cy="2483643"/>
          </a:xfrm>
        </p:spPr>
        <p:txBody>
          <a:bodyPr/>
          <a:lstStyle/>
          <a:p>
            <a:br>
              <a:rPr lang="en-IN" sz="3600" b="1" dirty="0"/>
            </a:br>
            <a:r>
              <a:rPr lang="en-IN" sz="3600" b="1" i="1" dirty="0"/>
              <a:t>Under the  Guidance of</a:t>
            </a:r>
            <a:br>
              <a:rPr lang="en-IN" sz="3600" b="1" dirty="0"/>
            </a:br>
            <a:r>
              <a:rPr lang="en-IN" sz="3600" b="1" dirty="0"/>
              <a:t>Prof. Vaishali </a:t>
            </a:r>
            <a:r>
              <a:rPr lang="en-IN" sz="3600" b="1" dirty="0" err="1"/>
              <a:t>Parab</a:t>
            </a:r>
            <a:endParaRPr lang="en-IN" dirty="0"/>
          </a:p>
        </p:txBody>
      </p:sp>
      <p:pic>
        <p:nvPicPr>
          <p:cNvPr id="2057" name="Picture 18">
            <a:extLst>
              <a:ext uri="{FF2B5EF4-FFF2-40B4-BE49-F238E27FC236}">
                <a16:creationId xmlns:a16="http://schemas.microsoft.com/office/drawing/2014/main" id="{2241F91A-90A6-3B37-7E2D-6EE2B910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84" y="675119"/>
            <a:ext cx="1471562" cy="15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3912BD-D89B-2191-22C6-AA0E5675FAF1}"/>
              </a:ext>
            </a:extLst>
          </p:cNvPr>
          <p:cNvGrpSpPr/>
          <p:nvPr/>
        </p:nvGrpSpPr>
        <p:grpSpPr>
          <a:xfrm>
            <a:off x="3172751" y="608150"/>
            <a:ext cx="12474342" cy="1828801"/>
            <a:chOff x="0" y="0"/>
            <a:chExt cx="6657975" cy="1219200"/>
          </a:xfrm>
        </p:grpSpPr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FA68388B-7554-4599-7771-63D8AEA47E03}"/>
                </a:ext>
              </a:extLst>
            </p:cNvPr>
            <p:cNvSpPr txBox="1"/>
            <p:nvPr/>
          </p:nvSpPr>
          <p:spPr>
            <a:xfrm>
              <a:off x="1314450" y="0"/>
              <a:ext cx="5162550" cy="121919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80000"/>
                </a:lnSpc>
                <a:tabLst>
                  <a:tab pos="2528888" algn="l"/>
                </a:tabLst>
              </a:pPr>
              <a:r>
                <a:rPr lang="en-IN" sz="4500" b="1" spc="300" dirty="0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KLE Technological 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>
                <a:lnSpc>
                  <a:spcPct val="80000"/>
                </a:lnSpc>
                <a:tabLst>
                  <a:tab pos="2528888" algn="l"/>
                </a:tabLst>
              </a:pPr>
              <a:r>
                <a:rPr lang="en-IN" sz="4500" b="1" spc="150" dirty="0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University 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>
                <a:tabLst>
                  <a:tab pos="2528888" algn="l"/>
                </a:tabLst>
              </a:pPr>
              <a:r>
                <a:rPr lang="en-IN" spc="105" dirty="0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Dr. M. S. </a:t>
              </a:r>
              <a:r>
                <a:rPr lang="en-IN" spc="105" dirty="0" err="1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Sheshgiri</a:t>
              </a:r>
              <a:r>
                <a:rPr lang="en-IN" spc="105" dirty="0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 Campus, Belagavi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>
                <a:tabLst>
                  <a:tab pos="2528888" algn="l"/>
                </a:tabLst>
              </a:pPr>
              <a:r>
                <a:rPr lang="nl-NL" sz="2250" b="1" spc="105" dirty="0">
                  <a:solidFill>
                    <a:srgbClr val="231F20"/>
                  </a:solidFill>
                  <a:latin typeface="Bookman Old Style" panose="02050604050505020204" pitchFamily="18" charset="0"/>
                  <a:ea typeface="Tahoma" panose="020B0604030504040204" pitchFamily="34" charset="0"/>
                  <a:cs typeface="Arial" panose="020B0604020202020204" pitchFamily="34" charset="0"/>
                </a:rPr>
                <a:t>Department of Computer Science &amp; Engineering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>
                <a:tabLst>
                  <a:tab pos="2528888" algn="l"/>
                </a:tabLst>
              </a:pPr>
              <a:r>
                <a:rPr lang="nl-NL" sz="5400" b="1" spc="105" dirty="0">
                  <a:solidFill>
                    <a:srgbClr val="231F20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 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r>
                <a:rPr lang="nl-NL" sz="1650" dirty="0">
                  <a:latin typeface="Tahoma" panose="020B0604030504040204" pitchFamily="34" charset="0"/>
                  <a:ea typeface="Tahoma" panose="020B0604030504040204" pitchFamily="34" charset="0"/>
                </a:rPr>
                <a:t> </a:t>
              </a:r>
              <a:endParaRPr lang="en-IN" sz="1650" dirty="0">
                <a:latin typeface="Tahoma" panose="020B0604030504040204" pitchFamily="34" charset="0"/>
                <a:ea typeface="Tahoma" panose="020B060403050404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63CD7D-7A42-1143-A72A-ECF582B3893F}"/>
                </a:ext>
              </a:extLst>
            </p:cNvPr>
            <p:cNvGrpSpPr/>
            <p:nvPr/>
          </p:nvGrpSpPr>
          <p:grpSpPr>
            <a:xfrm>
              <a:off x="0" y="409575"/>
              <a:ext cx="6657975" cy="809625"/>
              <a:chOff x="0" y="0"/>
              <a:chExt cx="6657975" cy="809625"/>
            </a:xfrm>
          </p:grpSpPr>
          <p:sp>
            <p:nvSpPr>
              <p:cNvPr id="9" name="Text Box 16">
                <a:extLst>
                  <a:ext uri="{FF2B5EF4-FFF2-40B4-BE49-F238E27FC236}">
                    <a16:creationId xmlns:a16="http://schemas.microsoft.com/office/drawing/2014/main" id="{5B577EF1-426A-7496-291B-BCD9BDE6587E}"/>
                  </a:ext>
                </a:extLst>
              </p:cNvPr>
              <p:cNvSpPr txBox="1"/>
              <p:nvPr/>
            </p:nvSpPr>
            <p:spPr>
              <a:xfrm>
                <a:off x="3752850" y="0"/>
                <a:ext cx="1895475" cy="36195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37160" tIns="6858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350" dirty="0">
                    <a:latin typeface="Tahoma" panose="020B0604030504040204" pitchFamily="34" charset="0"/>
                    <a:ea typeface="Tahoma" panose="020B0604030504040204" pitchFamily="34" charset="0"/>
                  </a:rPr>
                  <a:t>Creating Value</a:t>
                </a:r>
                <a:endParaRPr lang="en-IN" sz="1650" dirty="0">
                  <a:latin typeface="Tahoma" panose="020B0604030504040204" pitchFamily="34" charset="0"/>
                  <a:ea typeface="Tahoma" panose="020B0604030504040204" pitchFamily="34" charset="0"/>
                </a:endParaRPr>
              </a:p>
              <a:p>
                <a:r>
                  <a:rPr lang="en-US" sz="1350" dirty="0">
                    <a:latin typeface="Tahoma" panose="020B0604030504040204" pitchFamily="34" charset="0"/>
                    <a:ea typeface="Tahoma" panose="020B0604030504040204" pitchFamily="34" charset="0"/>
                  </a:rPr>
                  <a:t>Leveraging Knowledge</a:t>
                </a:r>
                <a:endParaRPr lang="en-IN" sz="1650" dirty="0">
                  <a:latin typeface="Tahoma" panose="020B0604030504040204" pitchFamily="34" charset="0"/>
                  <a:ea typeface="Tahoma" panose="020B060403050404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847D51B-3413-4770-FC28-923464C88500}"/>
                  </a:ext>
                </a:extLst>
              </p:cNvPr>
              <p:cNvCxnSpPr/>
              <p:nvPr/>
            </p:nvCxnSpPr>
            <p:spPr>
              <a:xfrm>
                <a:off x="3638550" y="190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81599F3-894F-6869-8B1D-E65B29859367}"/>
                  </a:ext>
                </a:extLst>
              </p:cNvPr>
              <p:cNvCxnSpPr/>
              <p:nvPr/>
            </p:nvCxnSpPr>
            <p:spPr>
              <a:xfrm>
                <a:off x="0" y="809625"/>
                <a:ext cx="6657975" cy="0"/>
              </a:xfrm>
              <a:prstGeom prst="line">
                <a:avLst/>
              </a:prstGeom>
              <a:ln w="158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0">
            <a:extLst>
              <a:ext uri="{FF2B5EF4-FFF2-40B4-BE49-F238E27FC236}">
                <a16:creationId xmlns:a16="http://schemas.microsoft.com/office/drawing/2014/main" id="{468CB1B2-7FB2-FC99-2CF9-53833A0ED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70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55C08093-E197-787A-9926-71860510B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58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IN" sz="2700"/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68BE4145-727D-7C91-9A65-D7EAC657D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14235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7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3776E3-F93E-0081-359A-8EA936D0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59214"/>
              </p:ext>
            </p:extLst>
          </p:nvPr>
        </p:nvGraphicFramePr>
        <p:xfrm>
          <a:off x="3350688" y="3902429"/>
          <a:ext cx="12192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1553436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90255080"/>
                    </a:ext>
                  </a:extLst>
                </a:gridCol>
              </a:tblGrid>
              <a:tr h="556260">
                <a:tc gridSpan="2">
                  <a:txBody>
                    <a:bodyPr/>
                    <a:lstStyle/>
                    <a:p>
                      <a:pPr algn="ctr"/>
                      <a:r>
                        <a:rPr lang="en-IN" sz="3000" b="1" dirty="0">
                          <a:solidFill>
                            <a:schemeClr val="tx1"/>
                          </a:solidFill>
                        </a:rPr>
                        <a:t>TEAM A-3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0147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r>
                        <a:rPr lang="en-IN" sz="30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3000" b="1" dirty="0">
                          <a:solidFill>
                            <a:schemeClr val="tx1"/>
                          </a:solidFill>
                        </a:rPr>
                        <a:t>SRN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314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Mohd. Qadir T</a:t>
                      </a:r>
                      <a:endParaRPr lang="en-US" sz="2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02FE22BCS053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69979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Aisha K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02FE22BCS009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4883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3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Vanashree</a:t>
                      </a:r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N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02FE22BCS171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326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Niranjan 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i="0" u="none" strike="noStrike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02FE22BCS059</a:t>
                      </a: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32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94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6554" y="1185629"/>
            <a:ext cx="17574892" cy="914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Gaps in Literature Survey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15B6D-4745-EEBA-C1FA-B3F943099C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3AAC4C8-DD71-0236-20F3-95B39D6E2140}"/>
              </a:ext>
            </a:extLst>
          </p:cNvPr>
          <p:cNvSpPr txBox="1"/>
          <p:nvPr/>
        </p:nvSpPr>
        <p:spPr>
          <a:xfrm>
            <a:off x="609600" y="2476500"/>
            <a:ext cx="16562264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8529" lvl="1" indent="-5715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Singh and Gupta (Paper 1)</a:t>
            </a:r>
            <a:r>
              <a:rPr lang="en-US" sz="40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: While the review covers DDoS attack mechanisms across various platforms, it lacks specific details on advanced, large-scale attack strategies and doesn't provide an actual implementation of attack models or real-world simulations.</a:t>
            </a:r>
          </a:p>
          <a:p>
            <a:pPr marL="938529" lvl="1" indent="-5715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IJRASET (Paper 2)</a:t>
            </a:r>
            <a:r>
              <a:rPr lang="en-US" sz="40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: The paper focuses heavily on detection and prevention mechanisms, but it provides minimal insight into evolving attack techniques, especially sophisticated, large-scale DDoS attacks, leaving a gap in modern attack modeling.</a:t>
            </a:r>
          </a:p>
          <a:p>
            <a:pPr marL="938529" lvl="1" indent="-5715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Huang et al. (Paper 3)</a:t>
            </a:r>
            <a:r>
              <a:rPr lang="en-US" sz="40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:The attack model assumes ideal conditions, overlooking challenges attackers might face in more complex or real-world environments, such as varied network conditions and unpredictable defense responses.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6242151" y="1187288"/>
            <a:ext cx="5803698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362" y="2681287"/>
            <a:ext cx="16399276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 rtl="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To simulate DoS attacks on a web server in a controlled environment.</a:t>
            </a:r>
            <a:endParaRPr lang="en-US" sz="4000" dirty="0"/>
          </a:p>
          <a:p>
            <a:pPr marL="571500" indent="-571500" algn="just" rtl="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To analyze the web server's response and resilience against various DoS attacks.</a:t>
            </a:r>
            <a:endParaRPr lang="en-US" sz="4000" dirty="0"/>
          </a:p>
          <a:p>
            <a:pPr marL="571500" indent="-571500" algn="just" rtl="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To assess the effectiveness of existing defense mechanisms, including firewalls, Intrusion Detection Systems (IDS), and traffic monitoring tools.</a:t>
            </a:r>
            <a:endParaRPr lang="en-US" sz="4000" dirty="0"/>
          </a:p>
          <a:p>
            <a:pPr marL="571500" indent="-571500" algn="just" rtl="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</a:rPr>
              <a:t>To identify vulnerabilities and suggest improvements to enhance web server security and availability.</a:t>
            </a:r>
            <a:endParaRPr lang="en-US" sz="40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DC04-6D8E-5F0D-A5E4-7D133906DE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4800600" y="952500"/>
            <a:ext cx="8566471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Gantt Chart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641439-571E-AA8F-E997-930DDF9C30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63E837-1328-0B87-77BB-B840D9BBD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74542"/>
              </p:ext>
            </p:extLst>
          </p:nvPr>
        </p:nvGraphicFramePr>
        <p:xfrm>
          <a:off x="2209800" y="1954128"/>
          <a:ext cx="13868399" cy="8106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538">
                  <a:extLst>
                    <a:ext uri="{9D8B030D-6E8A-4147-A177-3AD203B41FA5}">
                      <a16:colId xmlns:a16="http://schemas.microsoft.com/office/drawing/2014/main" val="2545180662"/>
                    </a:ext>
                  </a:extLst>
                </a:gridCol>
                <a:gridCol w="1300760">
                  <a:extLst>
                    <a:ext uri="{9D8B030D-6E8A-4147-A177-3AD203B41FA5}">
                      <a16:colId xmlns:a16="http://schemas.microsoft.com/office/drawing/2014/main" val="49781917"/>
                    </a:ext>
                  </a:extLst>
                </a:gridCol>
                <a:gridCol w="1108629">
                  <a:extLst>
                    <a:ext uri="{9D8B030D-6E8A-4147-A177-3AD203B41FA5}">
                      <a16:colId xmlns:a16="http://schemas.microsoft.com/office/drawing/2014/main" val="3322961429"/>
                    </a:ext>
                  </a:extLst>
                </a:gridCol>
                <a:gridCol w="1250807">
                  <a:extLst>
                    <a:ext uri="{9D8B030D-6E8A-4147-A177-3AD203B41FA5}">
                      <a16:colId xmlns:a16="http://schemas.microsoft.com/office/drawing/2014/main" val="1880191509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807276946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4105935502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1928197289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3022098813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776279808"/>
                    </a:ext>
                  </a:extLst>
                </a:gridCol>
              </a:tblGrid>
              <a:tr h="551609">
                <a:tc>
                  <a:txBody>
                    <a:bodyPr/>
                    <a:lstStyle/>
                    <a:p>
                      <a:r>
                        <a:rPr lang="en-IN" sz="2300" b="1" dirty="0"/>
                        <a:t>Task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/>
                        <a:t>Week 1</a:t>
                      </a:r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 dirty="0"/>
                        <a:t>Week 2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/>
                        <a:t>Week 3</a:t>
                      </a:r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/>
                        <a:t>Week 4</a:t>
                      </a:r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 dirty="0"/>
                        <a:t>Week 5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/>
                        <a:t>Week 6</a:t>
                      </a:r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/>
                        <a:t>Week 7</a:t>
                      </a:r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b="1" dirty="0"/>
                        <a:t>Week 8</a:t>
                      </a:r>
                      <a:endParaRPr lang="en-IN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19562"/>
                  </a:ext>
                </a:extLst>
              </a:tr>
              <a:tr h="1068439">
                <a:tc>
                  <a:txBody>
                    <a:bodyPr/>
                    <a:lstStyle/>
                    <a:p>
                      <a:r>
                        <a:rPr lang="en-IN" sz="2300" dirty="0"/>
                        <a:t>Requirement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02100"/>
                  </a:ext>
                </a:extLst>
              </a:tr>
              <a:tr h="849861">
                <a:tc>
                  <a:txBody>
                    <a:bodyPr/>
                    <a:lstStyle/>
                    <a:p>
                      <a:r>
                        <a:rPr lang="en-IN" sz="2300" dirty="0"/>
                        <a:t>Literature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67063"/>
                  </a:ext>
                </a:extLst>
              </a:tr>
              <a:tr h="1110981">
                <a:tc>
                  <a:txBody>
                    <a:bodyPr/>
                    <a:lstStyle/>
                    <a:p>
                      <a:r>
                        <a:rPr lang="en-IN" sz="2300"/>
                        <a:t>Design of Simulation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68038"/>
                  </a:ext>
                </a:extLst>
              </a:tr>
              <a:tr h="770280">
                <a:tc>
                  <a:txBody>
                    <a:bodyPr/>
                    <a:lstStyle/>
                    <a:p>
                      <a:r>
                        <a:rPr lang="en-IN" sz="2300"/>
                        <a:t>Implementation of Attack Scenarios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596727"/>
                  </a:ext>
                </a:extLst>
              </a:tr>
              <a:tr h="1110981">
                <a:tc>
                  <a:txBody>
                    <a:bodyPr/>
                    <a:lstStyle/>
                    <a:p>
                      <a:r>
                        <a:rPr lang="en-IN" sz="2300"/>
                        <a:t>Integration of Security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251279"/>
                  </a:ext>
                </a:extLst>
              </a:tr>
              <a:tr h="703793">
                <a:tc>
                  <a:txBody>
                    <a:bodyPr/>
                    <a:lstStyle/>
                    <a:p>
                      <a:r>
                        <a:rPr lang="en-IN" sz="2300" dirty="0"/>
                        <a:t>Testing and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19847"/>
                  </a:ext>
                </a:extLst>
              </a:tr>
              <a:tr h="942814">
                <a:tc>
                  <a:txBody>
                    <a:bodyPr/>
                    <a:lstStyle/>
                    <a:p>
                      <a:r>
                        <a:rPr lang="en-IN" sz="2300" dirty="0"/>
                        <a:t>Documentation and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730665"/>
                  </a:ext>
                </a:extLst>
              </a:tr>
              <a:tr h="823303">
                <a:tc>
                  <a:txBody>
                    <a:bodyPr/>
                    <a:lstStyle/>
                    <a:p>
                      <a:r>
                        <a:rPr lang="en-IN" sz="2300"/>
                        <a:t>Final Presentation Preparation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300" dirty="0"/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48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188E-B78A-271F-94DB-D95AAE19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5F5007-F2B0-6FEB-935F-5798DFA97425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170D3B-5242-4A92-6EDF-4E713994C107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3ADD1EBC-C76B-79F9-53F1-81265E5ACB5D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BC5CD3B-D2B2-6360-9CD4-D1045B76B95C}"/>
              </a:ext>
            </a:extLst>
          </p:cNvPr>
          <p:cNvSpPr txBox="1"/>
          <p:nvPr/>
        </p:nvSpPr>
        <p:spPr>
          <a:xfrm>
            <a:off x="9139238" y="4652314"/>
            <a:ext cx="9525" cy="88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9BE49B-83F3-FCEA-B03E-C0C96DB92B77}"/>
              </a:ext>
            </a:extLst>
          </p:cNvPr>
          <p:cNvSpPr txBox="1"/>
          <p:nvPr/>
        </p:nvSpPr>
        <p:spPr>
          <a:xfrm>
            <a:off x="5155120" y="1333500"/>
            <a:ext cx="798728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IN" sz="6000" b="1" dirty="0">
                <a:latin typeface="+mj-lt"/>
              </a:rPr>
              <a:t>Functional Requirements</a:t>
            </a:r>
            <a:endParaRPr lang="en-US" sz="6000" b="1" dirty="0">
              <a:latin typeface="+mj-lt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C9833C-C95D-DC87-EECA-3E78F3A29B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4FE8ED6-3469-4F9F-B2BA-FBB77CE6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20" y="3010436"/>
            <a:ext cx="17813436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Simulation of Attacks :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cs typeface="Times New Roman" panose="02020603050405020304" pitchFamily="18" charset="0"/>
              </a:rPr>
              <a:t>       Input: Configuration of attack types and parameters (e.g., volume, rate, duration).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cs typeface="Times New Roman" panose="02020603050405020304" pitchFamily="18" charset="0"/>
              </a:rPr>
              <a:t>      Output: Execution of simulations for DoS/DDoS attacks, including Layer 4 (TCP, UDP), Layer 7 (get/post Attack, </a:t>
            </a:r>
            <a:r>
              <a:rPr lang="en-US" altLang="en-US" sz="4000" dirty="0" err="1">
                <a:cs typeface="Times New Roman" panose="02020603050405020304" pitchFamily="18" charset="0"/>
              </a:rPr>
              <a:t>HTTPx</a:t>
            </a:r>
            <a:r>
              <a:rPr lang="en-US" altLang="en-US" sz="4000" dirty="0">
                <a:cs typeface="Times New Roman" panose="02020603050405020304" pitchFamily="18" charset="0"/>
              </a:rPr>
              <a:t>), and SOC-based attacks.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cs typeface="Times New Roman" panose="02020603050405020304" pitchFamily="18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Target Webserver Testing :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cs typeface="Times New Roman" panose="02020603050405020304" pitchFamily="18" charset="0"/>
              </a:rPr>
              <a:t>    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Input: Web server details and testing goals (e.g., impact assessment, performance benchmarks).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    Output: Evaluation of server performance under attack conditions using platforms like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dstat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01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82804-2319-94CE-9D76-43E314F6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664C64-E5DE-D99B-3601-A29321DCD893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00077F-6CE5-AEC9-F9B7-8E58E229DA99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E12C2AF7-3642-6BD4-0675-EA87B751B6EB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89A302-2BB6-BB46-CFD0-8F619F6F29C3}"/>
              </a:ext>
            </a:extLst>
          </p:cNvPr>
          <p:cNvSpPr txBox="1"/>
          <p:nvPr/>
        </p:nvSpPr>
        <p:spPr>
          <a:xfrm>
            <a:off x="9139238" y="4652314"/>
            <a:ext cx="9525" cy="88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2C7D8A2-F073-A284-1D42-E4245E1BF686}"/>
              </a:ext>
            </a:extLst>
          </p:cNvPr>
          <p:cNvSpPr txBox="1"/>
          <p:nvPr/>
        </p:nvSpPr>
        <p:spPr>
          <a:xfrm>
            <a:off x="5155120" y="1333500"/>
            <a:ext cx="798728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IN" sz="6000" b="1" dirty="0">
                <a:latin typeface="+mj-lt"/>
              </a:rPr>
              <a:t>Functional Requirements</a:t>
            </a:r>
            <a:endParaRPr lang="en-US" sz="6000" b="1" dirty="0">
              <a:latin typeface="+mj-lt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22580-EDCC-0651-922C-B69428FCA9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93ABE-3385-449F-BF03-C5220D1FF340}"/>
              </a:ext>
            </a:extLst>
          </p:cNvPr>
          <p:cNvSpPr txBox="1"/>
          <p:nvPr/>
        </p:nvSpPr>
        <p:spPr>
          <a:xfrm>
            <a:off x="389002" y="3067264"/>
            <a:ext cx="17060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Traffic Monitoring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	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Input: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Network traffic captured during attack simulations (e.g., .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pcapng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files).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dirty="0">
                <a:cs typeface="Times New Roman" panose="02020603050405020304" pitchFamily="18" charset="0"/>
              </a:rPr>
              <a:t>      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Output: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Analyzed logs of incoming and outgoing traffic using tools like 	Wireshark for pattern recognition and diagnostics.</a:t>
            </a:r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73910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2133600" y="1349855"/>
            <a:ext cx="14020800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IN" sz="6000" b="1" dirty="0">
                <a:latin typeface="+mj-lt"/>
              </a:rPr>
              <a:t>Non-Functional Requirements</a:t>
            </a:r>
            <a:endParaRPr lang="en-US" sz="6000" b="1" dirty="0">
              <a:latin typeface="+mj-lt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36D2C-D235-D431-AF5A-01F1303C1D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FD23E30-E8AA-B5A0-5A74-50ACEB273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64" y="3238500"/>
            <a:ext cx="1781343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Performance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Ability to handle up to X simulated requests per second.</a:t>
            </a:r>
          </a:p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Reliability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Ensure the simulation is stable without crashing.</a:t>
            </a:r>
          </a:p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Scalability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Support for simulating various attack sizes.</a:t>
            </a:r>
          </a:p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Security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Prevent unintended damage or actual server compromise.</a:t>
            </a:r>
          </a:p>
          <a:p>
            <a:pPr marL="742950" marR="0" lvl="0" indent="-742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Compliance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Ensure ethical boundaries and legal compliance.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4431" y="1027327"/>
            <a:ext cx="17574892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High Level Design : Use Case 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15B6D-4745-EEBA-C1FA-B3F943099C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B9FB-B815-2280-C2B0-638D50A0204C}"/>
              </a:ext>
            </a:extLst>
          </p:cNvPr>
          <p:cNvSpPr txBox="1"/>
          <p:nvPr/>
        </p:nvSpPr>
        <p:spPr>
          <a:xfrm>
            <a:off x="356554" y="2781300"/>
            <a:ext cx="1757489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Overview: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The Attacker initiates and sends requests to overwhelm the website.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i="0" dirty="0">
                <a:effectLst/>
                <a:cs typeface="Times New Roman" panose="02020603050405020304" pitchFamily="18" charset="0"/>
              </a:rPr>
              <a:t>Client monitors the website and manages it during the attack.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i="0" dirty="0">
                <a:effectLst/>
                <a:cs typeface="Times New Roman" panose="02020603050405020304" pitchFamily="18" charset="0"/>
              </a:rPr>
              <a:t>Traffic Monitor analyzes incoming traffic, gaining insights to detect and mitigate the attack.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Use Cases:</a:t>
            </a:r>
          </a:p>
          <a:p>
            <a:pPr algn="just"/>
            <a:r>
              <a:rPr lang="en-US" sz="4000" b="1" dirty="0">
                <a:cs typeface="Times New Roman" panose="02020603050405020304" pitchFamily="18" charset="0"/>
              </a:rPr>
              <a:t>      </a:t>
            </a:r>
            <a:r>
              <a:rPr lang="en-US" sz="4000" b="1" i="0" dirty="0">
                <a:effectLst/>
                <a:cs typeface="Times New Roman" panose="02020603050405020304" pitchFamily="18" charset="0"/>
              </a:rPr>
              <a:t>Attacker: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Initiates attack, sends requests, monitors traffic.	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</a:t>
            </a:r>
            <a:r>
              <a:rPr lang="en-US" sz="4000" b="1" i="0" dirty="0">
                <a:effectLst/>
                <a:cs typeface="Times New Roman" panose="02020603050405020304" pitchFamily="18" charset="0"/>
              </a:rPr>
              <a:t>Client: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Monitors traffic, and manages website.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</a:t>
            </a:r>
            <a:r>
              <a:rPr lang="en-US" sz="4000" b="1" i="0" dirty="0">
                <a:effectLst/>
                <a:cs typeface="Times New Roman" panose="02020603050405020304" pitchFamily="18" charset="0"/>
              </a:rPr>
              <a:t>Traffic Monitor: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Analyzes traffic, gains insights.</a:t>
            </a:r>
            <a:endParaRPr lang="en-US" sz="4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2858318" y="1154082"/>
            <a:ext cx="12571363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High Level Design : Use Case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DC04-6D8E-5F0D-A5E4-7D133906DE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D63E-1DCF-1C2F-4029-33CBD9473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75" y="2325656"/>
            <a:ext cx="8368026" cy="6824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930E4C-C387-25E8-A206-B5453BCCFFFC}"/>
              </a:ext>
            </a:extLst>
          </p:cNvPr>
          <p:cNvSpPr txBox="1"/>
          <p:nvPr/>
        </p:nvSpPr>
        <p:spPr>
          <a:xfrm>
            <a:off x="7162800" y="936642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Fig 1 : </a:t>
            </a:r>
            <a:r>
              <a:rPr lang="en-IN" dirty="0"/>
              <a:t>Use Case 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0A27-445F-2F10-395F-504D758F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F12CF3-5095-4D33-6314-C6677721857F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0B6B644-BA13-722A-EB4D-6AB124F8E91A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D11D5598-642F-414B-7D95-1B4F742E3218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845F711-918B-3273-FB80-1DD1215F9E68}"/>
              </a:ext>
            </a:extLst>
          </p:cNvPr>
          <p:cNvSpPr txBox="1"/>
          <p:nvPr/>
        </p:nvSpPr>
        <p:spPr>
          <a:xfrm>
            <a:off x="2913087" y="1028700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Low Level Design : Sequence Diagram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91F637C-18E4-B8FD-B835-F41507623C1D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17A7-3B96-4291-6295-405C8573A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D3234-DC0D-1653-9F66-F148C56C9D95}"/>
              </a:ext>
            </a:extLst>
          </p:cNvPr>
          <p:cNvSpPr txBox="1"/>
          <p:nvPr/>
        </p:nvSpPr>
        <p:spPr>
          <a:xfrm>
            <a:off x="304800" y="2476500"/>
            <a:ext cx="1417550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Attack Start: </a:t>
            </a:r>
          </a:p>
          <a:p>
            <a:pPr algn="just"/>
            <a:r>
              <a:rPr lang="en-US" sz="4000" b="1" dirty="0">
                <a:cs typeface="Times New Roman" panose="02020603050405020304" pitchFamily="18" charset="0"/>
              </a:rPr>
              <a:t>         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Attacker targets the website with malicious requests.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Traffic Analysis: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   Website forwards data to Traffic Monitor.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   Monitor analyzes traffic patterns.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Observations: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    Attacker observes traffic impact.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    Client checks website performance and receives updates.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Mitigation: </a:t>
            </a:r>
          </a:p>
          <a:p>
            <a:pPr algn="just"/>
            <a:r>
              <a:rPr lang="en-US" sz="4000" b="1" i="0" dirty="0">
                <a:effectLst/>
                <a:cs typeface="Times New Roman" panose="02020603050405020304" pitchFamily="18" charset="0"/>
              </a:rPr>
              <a:t>          </a:t>
            </a:r>
            <a:r>
              <a:rPr lang="en-US" sz="4000" i="0" dirty="0">
                <a:effectLst/>
                <a:cs typeface="Times New Roman" panose="02020603050405020304" pitchFamily="18" charset="0"/>
              </a:rPr>
              <a:t>Client acts to manage attack effects.</a:t>
            </a:r>
            <a:endParaRPr lang="en-IN" sz="4000" i="0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8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72740-BF63-DF49-68D7-9D6481DF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535D5B-2AB3-23E6-3B67-B3DB835A811B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B21B27-25B2-1468-2237-526DF443843F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BC6D3E2D-955C-4D3F-5AEA-7FAD16FAFA04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315644-C13B-F092-CB26-448ACAD2A73C}"/>
              </a:ext>
            </a:extLst>
          </p:cNvPr>
          <p:cNvSpPr txBox="1"/>
          <p:nvPr/>
        </p:nvSpPr>
        <p:spPr>
          <a:xfrm>
            <a:off x="3103587" y="1196976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Low Level Design : Sequence Diagram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6FA7122-FF54-A773-C1A7-10E155BE570B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6EAEA-3DA3-AD18-060F-A07DA5B43D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64D3F-C6B9-6EA6-5014-1DF3FA8E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47900"/>
            <a:ext cx="9525000" cy="7272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64FBD-5F20-6580-1509-55E124175C64}"/>
              </a:ext>
            </a:extLst>
          </p:cNvPr>
          <p:cNvSpPr txBox="1"/>
          <p:nvPr/>
        </p:nvSpPr>
        <p:spPr>
          <a:xfrm>
            <a:off x="7162800" y="936642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Fig 2 : </a:t>
            </a:r>
            <a:r>
              <a:rPr lang="en-IN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5193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277594" y="987192"/>
            <a:ext cx="3732812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Index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89498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1F567A-D09E-C1A3-095D-14F5F90BA100}"/>
              </a:ext>
            </a:extLst>
          </p:cNvPr>
          <p:cNvSpPr txBox="1"/>
          <p:nvPr/>
        </p:nvSpPr>
        <p:spPr>
          <a:xfrm>
            <a:off x="4114800" y="219655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C9FD8-667D-C897-DB8B-362786663CED}"/>
              </a:ext>
            </a:extLst>
          </p:cNvPr>
          <p:cNvSpPr txBox="1"/>
          <p:nvPr/>
        </p:nvSpPr>
        <p:spPr>
          <a:xfrm>
            <a:off x="4143375" y="2151185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Background                                                                                                               1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2C73AA-7E9B-3EEA-7194-AE31297562FC}"/>
              </a:ext>
            </a:extLst>
          </p:cNvPr>
          <p:cNvSpPr txBox="1"/>
          <p:nvPr/>
        </p:nvSpPr>
        <p:spPr>
          <a:xfrm>
            <a:off x="4143375" y="2604463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                                                                                                                 2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AF82F-D1BE-C497-F441-A657A19AAC0E}"/>
              </a:ext>
            </a:extLst>
          </p:cNvPr>
          <p:cNvSpPr txBox="1"/>
          <p:nvPr/>
        </p:nvSpPr>
        <p:spPr>
          <a:xfrm>
            <a:off x="4114800" y="2694945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4E94E-57E0-7450-E2F2-D8A60C2D3CC4}"/>
              </a:ext>
            </a:extLst>
          </p:cNvPr>
          <p:cNvSpPr txBox="1"/>
          <p:nvPr/>
        </p:nvSpPr>
        <p:spPr>
          <a:xfrm>
            <a:off x="4110037" y="365091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BAFEC-857B-2381-52BA-B88BF8021298}"/>
              </a:ext>
            </a:extLst>
          </p:cNvPr>
          <p:cNvSpPr txBox="1"/>
          <p:nvPr/>
        </p:nvSpPr>
        <p:spPr>
          <a:xfrm>
            <a:off x="4114800" y="31566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CCA51-E0F9-2009-584F-30B1594DB136}"/>
              </a:ext>
            </a:extLst>
          </p:cNvPr>
          <p:cNvSpPr txBox="1"/>
          <p:nvPr/>
        </p:nvSpPr>
        <p:spPr>
          <a:xfrm>
            <a:off x="4114799" y="3098769"/>
            <a:ext cx="950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Literature Survey                                                                                                   3-7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03E8C5-37D4-2BF4-D0F3-1AF595E3EAF4}"/>
              </a:ext>
            </a:extLst>
          </p:cNvPr>
          <p:cNvSpPr txBox="1"/>
          <p:nvPr/>
        </p:nvSpPr>
        <p:spPr>
          <a:xfrm>
            <a:off x="4114800" y="3593075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Gaps In Literature                                                                                                     8</a:t>
            </a:r>
            <a:endParaRPr lang="en-IN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F05632-1179-DCFA-3F04-3FEEE096A366}"/>
              </a:ext>
            </a:extLst>
          </p:cNvPr>
          <p:cNvSpPr txBox="1"/>
          <p:nvPr/>
        </p:nvSpPr>
        <p:spPr>
          <a:xfrm>
            <a:off x="4124325" y="405486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Objectives                                                                                                                  9</a:t>
            </a:r>
            <a:endParaRPr lang="en-IN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EC2E2C-8D92-8093-9C85-16B189235F70}"/>
              </a:ext>
            </a:extLst>
          </p:cNvPr>
          <p:cNvSpPr txBox="1"/>
          <p:nvPr/>
        </p:nvSpPr>
        <p:spPr>
          <a:xfrm>
            <a:off x="4110037" y="5120632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3FD84A-90FC-098A-5AC6-3971FD4DDB2C}"/>
              </a:ext>
            </a:extLst>
          </p:cNvPr>
          <p:cNvSpPr txBox="1"/>
          <p:nvPr/>
        </p:nvSpPr>
        <p:spPr>
          <a:xfrm>
            <a:off x="4138612" y="4134897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CF8A37-EF3A-2217-2503-E3BE16AA3E88}"/>
              </a:ext>
            </a:extLst>
          </p:cNvPr>
          <p:cNvSpPr txBox="1"/>
          <p:nvPr/>
        </p:nvSpPr>
        <p:spPr>
          <a:xfrm>
            <a:off x="4124325" y="457467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Gantt Chart                                                                                                              10</a:t>
            </a:r>
            <a:endParaRPr lang="en-IN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D23467-BF0E-CFE8-B082-31803DFA0AC9}"/>
              </a:ext>
            </a:extLst>
          </p:cNvPr>
          <p:cNvSpPr txBox="1"/>
          <p:nvPr/>
        </p:nvSpPr>
        <p:spPr>
          <a:xfrm>
            <a:off x="4110037" y="462632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D22B47-39C6-F4E9-B471-FA48768AE43C}"/>
              </a:ext>
            </a:extLst>
          </p:cNvPr>
          <p:cNvSpPr txBox="1"/>
          <p:nvPr/>
        </p:nvSpPr>
        <p:spPr>
          <a:xfrm>
            <a:off x="4143375" y="6884164"/>
            <a:ext cx="965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Testing                                                                                                                 22-23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55926C-FE88-69EE-C103-A0D846F26471}"/>
              </a:ext>
            </a:extLst>
          </p:cNvPr>
          <p:cNvSpPr txBox="1"/>
          <p:nvPr/>
        </p:nvSpPr>
        <p:spPr>
          <a:xfrm>
            <a:off x="4138612" y="696562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A40F8-4EEE-0F2C-A8C3-4C9B2DA8DF4B}"/>
              </a:ext>
            </a:extLst>
          </p:cNvPr>
          <p:cNvSpPr txBox="1"/>
          <p:nvPr/>
        </p:nvSpPr>
        <p:spPr>
          <a:xfrm>
            <a:off x="4124325" y="560788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F4533-060A-DAB9-64A8-B5A573D77420}"/>
              </a:ext>
            </a:extLst>
          </p:cNvPr>
          <p:cNvSpPr txBox="1"/>
          <p:nvPr/>
        </p:nvSpPr>
        <p:spPr>
          <a:xfrm>
            <a:off x="4152899" y="5025539"/>
            <a:ext cx="964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Functional Requirements                                                                                13-14</a:t>
            </a:r>
            <a:endParaRPr lang="en-IN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62739A-F643-E1E2-5328-6AF6C2A3EF45}"/>
              </a:ext>
            </a:extLst>
          </p:cNvPr>
          <p:cNvSpPr txBox="1"/>
          <p:nvPr/>
        </p:nvSpPr>
        <p:spPr>
          <a:xfrm>
            <a:off x="4133695" y="549878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 Functional Requirements                                                                             15</a:t>
            </a:r>
            <a:endParaRPr lang="en-IN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4CD88E-285D-1883-4B2D-6C81EC7A1C75}"/>
              </a:ext>
            </a:extLst>
          </p:cNvPr>
          <p:cNvSpPr txBox="1"/>
          <p:nvPr/>
        </p:nvSpPr>
        <p:spPr>
          <a:xfrm>
            <a:off x="4131469" y="6074533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5749A2-3C65-5C2C-79B5-EA4196E8E61B}"/>
              </a:ext>
            </a:extLst>
          </p:cNvPr>
          <p:cNvSpPr txBox="1"/>
          <p:nvPr/>
        </p:nvSpPr>
        <p:spPr>
          <a:xfrm>
            <a:off x="4110037" y="6529873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2379E-B3A0-76E6-A954-A781A320080F}"/>
              </a:ext>
            </a:extLst>
          </p:cNvPr>
          <p:cNvSpPr txBox="1"/>
          <p:nvPr/>
        </p:nvSpPr>
        <p:spPr>
          <a:xfrm>
            <a:off x="4138611" y="6011723"/>
            <a:ext cx="965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Level Design                                                                                              16-17</a:t>
            </a:r>
            <a:endParaRPr lang="en-IN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B58EAE-10B8-22BF-A8D3-5A573B693CCD}"/>
              </a:ext>
            </a:extLst>
          </p:cNvPr>
          <p:cNvSpPr txBox="1"/>
          <p:nvPr/>
        </p:nvSpPr>
        <p:spPr>
          <a:xfrm>
            <a:off x="4157663" y="6480347"/>
            <a:ext cx="964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 Level Design                                                                                               18-21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B6577A-FD48-A0D5-F06E-BEC92277D4C9}"/>
              </a:ext>
            </a:extLst>
          </p:cNvPr>
          <p:cNvSpPr txBox="1"/>
          <p:nvPr/>
        </p:nvSpPr>
        <p:spPr>
          <a:xfrm>
            <a:off x="4152899" y="7510505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_ _ _ _ _ _ _ _ _ _ _ _ _ _ _ _ _ _ _ _ _ _ _ _ _ _ _ _ _ _ _ _ _ _ _ _ _ _ _ _ _ _ _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A1A62-8D3D-4414-0E11-6CCD77629775}"/>
              </a:ext>
            </a:extLst>
          </p:cNvPr>
          <p:cNvSpPr txBox="1"/>
          <p:nvPr/>
        </p:nvSpPr>
        <p:spPr>
          <a:xfrm>
            <a:off x="4177480" y="7405401"/>
            <a:ext cx="9515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References                                                                                                         22-23</a:t>
            </a:r>
            <a:endParaRPr lang="en-IN" sz="2400" dirty="0"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CC3E-0243-3C29-43DC-95A069A3D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DF56B5-2915-7733-0B75-E01F2A30A2C3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C2FC2F-A171-F98A-12E1-F9C87F0BA95D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62E07AA0-D50D-C766-F06B-6DD790811464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38750D9-A854-139E-5FFB-BCA7558C19D7}"/>
              </a:ext>
            </a:extLst>
          </p:cNvPr>
          <p:cNvSpPr txBox="1"/>
          <p:nvPr/>
        </p:nvSpPr>
        <p:spPr>
          <a:xfrm>
            <a:off x="2838037" y="969399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Low Level Design : Activity Diagram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D44C08-88B1-38EE-FCF4-00928A328A41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AA783-A5BF-5836-CED9-C2EFEA8388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E4FFB-827D-BAFD-A0D3-0D73FA75931C}"/>
              </a:ext>
            </a:extLst>
          </p:cNvPr>
          <p:cNvSpPr txBox="1"/>
          <p:nvPr/>
        </p:nvSpPr>
        <p:spPr>
          <a:xfrm>
            <a:off x="457200" y="2423458"/>
            <a:ext cx="1722350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Purpose: </a:t>
            </a:r>
            <a:endParaRPr lang="en-US" sz="4000" b="1" dirty="0">
              <a:cs typeface="Times New Roman" panose="02020603050405020304" pitchFamily="18" charset="0"/>
            </a:endParaRP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Visualizes interactions among Attacker, Website, Traffic Monitor, and Client during an attack.</a:t>
            </a:r>
          </a:p>
          <a:p>
            <a:pPr marL="742950" indent="-742950" algn="just">
              <a:buFont typeface="Arial" panose="020B0604020202020204" pitchFamily="34" charset="0"/>
              <a:buChar char="•"/>
            </a:pPr>
            <a:r>
              <a:rPr lang="en-US" sz="4000" b="1" i="0" dirty="0">
                <a:effectLst/>
                <a:cs typeface="Times New Roman" panose="02020603050405020304" pitchFamily="18" charset="0"/>
              </a:rPr>
              <a:t>Flow: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Attack Initiation: Attacker targets the website.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Request Flooding: Malicious requests sent to overwhelm the site.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Traffic Monitoring: Website forwards traffic to the monitor for analysis.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Client Actions: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Monitor website status.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View traffic updates.</a:t>
            </a:r>
          </a:p>
          <a:p>
            <a:pPr algn="just"/>
            <a:r>
              <a:rPr lang="en-US" sz="4000" i="0" dirty="0">
                <a:effectLst/>
                <a:cs typeface="Times New Roman" panose="02020603050405020304" pitchFamily="18" charset="0"/>
              </a:rPr>
              <a:t>      Take mitigation steps.</a:t>
            </a:r>
            <a:endParaRPr lang="en-IN" sz="4000" i="0" dirty="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4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337A-93D8-48CE-DDF8-B0C7E423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3C5676-0493-3A62-BB8C-60D3AC924969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4DDB02-3F8C-6D43-AE65-78715B57EF6E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76EEA91D-B7F6-E02D-55DF-0F5B0DC96278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E2EE42A-FBED-3BC7-AF75-1F270454275E}"/>
              </a:ext>
            </a:extLst>
          </p:cNvPr>
          <p:cNvSpPr txBox="1"/>
          <p:nvPr/>
        </p:nvSpPr>
        <p:spPr>
          <a:xfrm>
            <a:off x="3082975" y="1095111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Low Level Design : Activity Diagram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C2501C-BA20-9374-81E9-35A0906EE053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0D9DF-77AB-274F-57E0-D5A561C308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6DDF03-96FA-3964-A22B-8D9FE987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25" y="2149999"/>
            <a:ext cx="4603547" cy="7336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0A3FE-6B24-BB1A-A032-6C8D9C033335}"/>
              </a:ext>
            </a:extLst>
          </p:cNvPr>
          <p:cNvSpPr txBox="1"/>
          <p:nvPr/>
        </p:nvSpPr>
        <p:spPr>
          <a:xfrm>
            <a:off x="7162798" y="947928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Fig 3 : </a:t>
            </a:r>
            <a:r>
              <a:rPr lang="en-IN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2384331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D2D98-9601-80BF-BBFA-27C9ABBE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72C426-6F0C-6B48-72D6-B0739CDA3008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B92103-5E00-60E8-CF04-1ECAF8A301B7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BB8E1D8-0DD3-0F55-9A28-D3AD6CCD583E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58522B5-2C39-9BFA-FFA4-95226B56E12C}"/>
              </a:ext>
            </a:extLst>
          </p:cNvPr>
          <p:cNvSpPr txBox="1"/>
          <p:nvPr/>
        </p:nvSpPr>
        <p:spPr>
          <a:xfrm>
            <a:off x="2913085" y="1038388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DCFADF-5A02-9BC1-3804-DFC1A6CD3F02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C8C0C-FEC9-E091-4E6F-D6D42FE84C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2F144B-2531-E3CE-86D2-5B040633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342" y="2074162"/>
            <a:ext cx="6411220" cy="4829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E7FB6-8630-75A8-DEB8-701524A0F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74162"/>
            <a:ext cx="6172200" cy="49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D2D98-9601-80BF-BBFA-27C9ABBE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72C426-6F0C-6B48-72D6-B0739CDA3008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B92103-5E00-60E8-CF04-1ECAF8A301B7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BB8E1D8-0DD3-0F55-9A28-D3AD6CCD583E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58522B5-2C39-9BFA-FFA4-95226B56E12C}"/>
              </a:ext>
            </a:extLst>
          </p:cNvPr>
          <p:cNvSpPr txBox="1"/>
          <p:nvPr/>
        </p:nvSpPr>
        <p:spPr>
          <a:xfrm>
            <a:off x="2913085" y="1038388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DCFADF-5A02-9BC1-3804-DFC1A6CD3F02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C8C0C-FEC9-E091-4E6F-D6D42FE84C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pic>
        <p:nvPicPr>
          <p:cNvPr id="9" name="SKY METHOD LAYER 7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D73097A-8FD5-411A-F6D8-A820C75EA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21717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D2D98-9601-80BF-BBFA-27C9ABBE1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72C426-6F0C-6B48-72D6-B0739CDA3008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B92103-5E00-60E8-CF04-1ECAF8A301B7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BB8E1D8-0DD3-0F55-9A28-D3AD6CCD583E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58522B5-2C39-9BFA-FFA4-95226B56E12C}"/>
              </a:ext>
            </a:extLst>
          </p:cNvPr>
          <p:cNvSpPr txBox="1"/>
          <p:nvPr/>
        </p:nvSpPr>
        <p:spPr>
          <a:xfrm>
            <a:off x="2913085" y="1038388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DCFADF-5A02-9BC1-3804-DFC1A6CD3F02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C8C0C-FEC9-E091-4E6F-D6D42FE84C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6161B-02A9-2347-AA18-DCBBD35260FA}"/>
              </a:ext>
            </a:extLst>
          </p:cNvPr>
          <p:cNvSpPr txBox="1"/>
          <p:nvPr/>
        </p:nvSpPr>
        <p:spPr>
          <a:xfrm>
            <a:off x="457197" y="1790700"/>
            <a:ext cx="173736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4000" dirty="0"/>
              <a:t>Resource Optimization: Rate</a:t>
            </a:r>
          </a:p>
          <a:p>
            <a:pPr algn="just"/>
            <a:r>
              <a:rPr lang="en-IN" sz="4000" dirty="0"/>
              <a:t>limiting and AI-based detection reduce CPU usage by up to 40% and keep memory usage increases to 30-40%.</a:t>
            </a:r>
          </a:p>
          <a:p>
            <a:pPr algn="just"/>
            <a:r>
              <a:rPr lang="en-IN" sz="4000" dirty="0"/>
              <a:t>• Traffic Management: Load balancers and CDNs</a:t>
            </a:r>
          </a:p>
          <a:p>
            <a:pPr algn="just"/>
            <a:r>
              <a:rPr lang="en-IN" sz="4000" dirty="0"/>
              <a:t>achieve a 30-50% reduction in anomalous traffic,</a:t>
            </a:r>
          </a:p>
          <a:p>
            <a:pPr algn="just"/>
            <a:r>
              <a:rPr lang="en-IN" sz="4000" dirty="0"/>
              <a:t>as demonstrated in Table 6.</a:t>
            </a:r>
          </a:p>
          <a:p>
            <a:pPr algn="just"/>
            <a:r>
              <a:rPr lang="en-IN" sz="4000" dirty="0"/>
              <a:t>• Latency and Downtime: Mitigation reduces latency during attacks to near-baseline levels, with</a:t>
            </a:r>
          </a:p>
          <a:p>
            <a:pPr algn="just"/>
            <a:r>
              <a:rPr lang="en-IN" sz="4000" dirty="0"/>
              <a:t>significant improvements in downtime, as shown</a:t>
            </a:r>
          </a:p>
          <a:p>
            <a:pPr algn="just"/>
            <a:r>
              <a:rPr lang="en-IN" sz="4000" dirty="0"/>
              <a:t>in Table 6.</a:t>
            </a:r>
          </a:p>
          <a:p>
            <a:pPr algn="just"/>
            <a:r>
              <a:rPr lang="en-IN" sz="4000" dirty="0"/>
              <a:t>• Targeted Mitigation: Each attack type benefits</a:t>
            </a:r>
          </a:p>
          <a:p>
            <a:pPr algn="just"/>
            <a:r>
              <a:rPr lang="en-IN" sz="4000" dirty="0"/>
              <a:t>from specific mitigation techniques, as summarized in Table 5, reinforcing the importance of a</a:t>
            </a:r>
          </a:p>
          <a:p>
            <a:pPr algn="just"/>
            <a:r>
              <a:rPr lang="en-IN" sz="4000" dirty="0"/>
              <a:t>tailored approach.</a:t>
            </a:r>
          </a:p>
        </p:txBody>
      </p:sp>
    </p:spTree>
    <p:extLst>
      <p:ext uri="{BB962C8B-B14F-4D97-AF65-F5344CB8AC3E}">
        <p14:creationId xmlns:p14="http://schemas.microsoft.com/office/powerpoint/2010/main" val="128659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A005-11E3-D3D2-5AC1-2E64FC17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13F587-E512-00CD-DE21-5CB2738167B3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AEB55-D059-8174-DD9A-8166081BB4EE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8CE1D5EE-B589-B95F-DEC3-D9E6B8A2F733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2A7E0BA-2063-3CCB-F078-99460A490AB5}"/>
              </a:ext>
            </a:extLst>
          </p:cNvPr>
          <p:cNvSpPr txBox="1"/>
          <p:nvPr/>
        </p:nvSpPr>
        <p:spPr>
          <a:xfrm>
            <a:off x="2913085" y="1038388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B7F02D2-A1E0-CD7D-1A83-D0434986F775}"/>
              </a:ext>
            </a:extLst>
          </p:cNvPr>
          <p:cNvSpPr txBox="1"/>
          <p:nvPr/>
        </p:nvSpPr>
        <p:spPr>
          <a:xfrm>
            <a:off x="457200" y="2778150"/>
            <a:ext cx="12801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buNone/>
            </a:pPr>
            <a:endParaRPr lang="en-IN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5B4F6-404A-B6A8-12F8-82C3F4032F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30FFA-A2BE-D15B-6639-7740ED53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65435"/>
            <a:ext cx="7924800" cy="3406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C5E99-1A09-CDAC-DD7E-C0EB04AC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372102"/>
            <a:ext cx="8077200" cy="29494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6D6A9B-7B64-196A-55FD-64083CF5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098" y="8321565"/>
            <a:ext cx="8001003" cy="13177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A03C69-D7CC-3599-1D2C-7DB99CFD6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3599823"/>
            <a:ext cx="7238999" cy="35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15735-857E-B41F-7155-E0DDB9B3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FDEED6-FF57-CFBA-3184-EE34F8900BA0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EE6E58-E710-12A0-7011-5B68A0376F82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CAED1C4C-281D-D0BB-4D04-06C02384DFCE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50D39-C707-BEEA-A70B-C63407B60F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42E397-00B5-E336-DF72-3D1DE96B9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260377"/>
              </p:ext>
            </p:extLst>
          </p:nvPr>
        </p:nvGraphicFramePr>
        <p:xfrm>
          <a:off x="838200" y="1790702"/>
          <a:ext cx="16992600" cy="8482987"/>
        </p:xfrm>
        <a:graphic>
          <a:graphicData uri="http://schemas.openxmlformats.org/drawingml/2006/table">
            <a:tbl>
              <a:tblPr firstRow="1" firstCol="1" bandRow="1"/>
              <a:tblGrid>
                <a:gridCol w="1446179">
                  <a:extLst>
                    <a:ext uri="{9D8B030D-6E8A-4147-A177-3AD203B41FA5}">
                      <a16:colId xmlns:a16="http://schemas.microsoft.com/office/drawing/2014/main" val="2393179890"/>
                    </a:ext>
                  </a:extLst>
                </a:gridCol>
                <a:gridCol w="4852753">
                  <a:extLst>
                    <a:ext uri="{9D8B030D-6E8A-4147-A177-3AD203B41FA5}">
                      <a16:colId xmlns:a16="http://schemas.microsoft.com/office/drawing/2014/main" val="3541564095"/>
                    </a:ext>
                  </a:extLst>
                </a:gridCol>
                <a:gridCol w="1896082">
                  <a:extLst>
                    <a:ext uri="{9D8B030D-6E8A-4147-A177-3AD203B41FA5}">
                      <a16:colId xmlns:a16="http://schemas.microsoft.com/office/drawing/2014/main" val="2637001630"/>
                    </a:ext>
                  </a:extLst>
                </a:gridCol>
                <a:gridCol w="3302799">
                  <a:extLst>
                    <a:ext uri="{9D8B030D-6E8A-4147-A177-3AD203B41FA5}">
                      <a16:colId xmlns:a16="http://schemas.microsoft.com/office/drawing/2014/main" val="1933232578"/>
                    </a:ext>
                  </a:extLst>
                </a:gridCol>
                <a:gridCol w="2727666">
                  <a:extLst>
                    <a:ext uri="{9D8B030D-6E8A-4147-A177-3AD203B41FA5}">
                      <a16:colId xmlns:a16="http://schemas.microsoft.com/office/drawing/2014/main" val="3749896622"/>
                    </a:ext>
                  </a:extLst>
                </a:gridCol>
                <a:gridCol w="2767121">
                  <a:extLst>
                    <a:ext uri="{9D8B030D-6E8A-4147-A177-3AD203B41FA5}">
                      <a16:colId xmlns:a16="http://schemas.microsoft.com/office/drawing/2014/main" val="2459475624"/>
                    </a:ext>
                  </a:extLst>
                </a:gridCol>
              </a:tblGrid>
              <a:tr h="272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IN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Pass/Fail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164116"/>
                  </a:ext>
                </a:extLst>
              </a:tr>
              <a:tr h="1583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typing "help" returns a message with all valid commands.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help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HELP PANEL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layer7:Show Layer7 Methodslayer4:Show Layer4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Methodstools:Show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toolscredit:Show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creditexit:Exit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DYNAMYTE DDoS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Help command works as expected.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539488"/>
                  </a:ext>
                </a:extLst>
              </a:tr>
              <a:tr h="636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an invalid command prompts a "Help" message.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udip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Invalid command. Type 'help' for a list of valid commands.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Invalid command handled correctly.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814245"/>
                  </a:ext>
                </a:extLst>
              </a:tr>
              <a:tr h="12874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TC003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system can run the entire attack using one command.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python3 main.py &lt;method&gt; &lt;target&gt; &lt;thread&gt; &lt;time&gt;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and attack done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initiates as expected.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757171"/>
                  </a:ext>
                </a:extLst>
              </a:tr>
              <a:tr h="636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an invalid time format prompts an error message.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Time: a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ValueError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invalid literal for int() with base 10: 'a'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Invalid time format error shown.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732345"/>
                  </a:ext>
                </a:extLst>
              </a:tr>
              <a:tr h="6363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cls command clears the terminal.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[Terminal is cleared]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Terminal clears successfully.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559926"/>
                  </a:ext>
                </a:extLst>
              </a:tr>
              <a:tr h="856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TC006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DNS tool displays the IP address.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tools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dns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[&gt;] IP/DOMAIN :  www.google.com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googlebot.com.google.com.www.google.com,194.32.107.226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DNS tool works and shows IP address.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739031"/>
                  </a:ext>
                </a:extLst>
              </a:tr>
              <a:tr h="12055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TC007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TCP attack tool works.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Layer4                       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IP:192.168.10.1PORT:22THREAD:100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9.99998 sec left …..Attack status =&gt; 0.019113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TCP attack initiated successfully.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6377"/>
                  </a:ext>
                </a:extLst>
              </a:tr>
              <a:tr h="12055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TC008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UDP attack tool works.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Layer4                       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IP:192.168.10.1PORT:22THREAD:100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UDP attack works as expected.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771400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4270EA25-1F37-CFB3-1BC2-47062E3A7E08}"/>
              </a:ext>
            </a:extLst>
          </p:cNvPr>
          <p:cNvSpPr txBox="1"/>
          <p:nvPr/>
        </p:nvSpPr>
        <p:spPr>
          <a:xfrm>
            <a:off x="2913087" y="870113"/>
            <a:ext cx="12461825" cy="9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71671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10E2E-0F75-B5C4-8B80-9070F30E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04224"/>
              </p:ext>
            </p:extLst>
          </p:nvPr>
        </p:nvGraphicFramePr>
        <p:xfrm>
          <a:off x="342900" y="1562100"/>
          <a:ext cx="17602200" cy="8113626"/>
        </p:xfrm>
        <a:graphic>
          <a:graphicData uri="http://schemas.openxmlformats.org/drawingml/2006/table">
            <a:tbl>
              <a:tblPr firstRow="1" firstCol="1" bandRow="1"/>
              <a:tblGrid>
                <a:gridCol w="1498060">
                  <a:extLst>
                    <a:ext uri="{9D8B030D-6E8A-4147-A177-3AD203B41FA5}">
                      <a16:colId xmlns:a16="http://schemas.microsoft.com/office/drawing/2014/main" val="2393179890"/>
                    </a:ext>
                  </a:extLst>
                </a:gridCol>
                <a:gridCol w="5026843">
                  <a:extLst>
                    <a:ext uri="{9D8B030D-6E8A-4147-A177-3AD203B41FA5}">
                      <a16:colId xmlns:a16="http://schemas.microsoft.com/office/drawing/2014/main" val="3541564095"/>
                    </a:ext>
                  </a:extLst>
                </a:gridCol>
                <a:gridCol w="2518999">
                  <a:extLst>
                    <a:ext uri="{9D8B030D-6E8A-4147-A177-3AD203B41FA5}">
                      <a16:colId xmlns:a16="http://schemas.microsoft.com/office/drawing/2014/main" val="2637001630"/>
                    </a:ext>
                  </a:extLst>
                </a:gridCol>
                <a:gridCol w="2866389">
                  <a:extLst>
                    <a:ext uri="{9D8B030D-6E8A-4147-A177-3AD203B41FA5}">
                      <a16:colId xmlns:a16="http://schemas.microsoft.com/office/drawing/2014/main" val="1933232578"/>
                    </a:ext>
                  </a:extLst>
                </a:gridCol>
                <a:gridCol w="2825520">
                  <a:extLst>
                    <a:ext uri="{9D8B030D-6E8A-4147-A177-3AD203B41FA5}">
                      <a16:colId xmlns:a16="http://schemas.microsoft.com/office/drawing/2014/main" val="3749896622"/>
                    </a:ext>
                  </a:extLst>
                </a:gridCol>
                <a:gridCol w="2866389">
                  <a:extLst>
                    <a:ext uri="{9D8B030D-6E8A-4147-A177-3AD203B41FA5}">
                      <a16:colId xmlns:a16="http://schemas.microsoft.com/office/drawing/2014/main" val="2459475624"/>
                    </a:ext>
                  </a:extLst>
                </a:gridCol>
              </a:tblGrid>
              <a:tr h="7502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IN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Pass/Fail</a:t>
                      </a:r>
                      <a:endParaRPr lang="en-IN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164116"/>
                  </a:ext>
                </a:extLst>
              </a:tr>
              <a:tr h="1089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TC009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HTTP attack tool works.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                       http        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 action="ppaction://hlinkfile"/>
                        </a:rPr>
                        <a:t>url:www.dstat.com/cloudfare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 attack initiated correctly.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737987"/>
                  </a:ext>
                </a:extLst>
              </a:tr>
              <a:tr h="9623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TC010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HTTP2 attack tool works.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                       http2        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 action="ppaction://hlinkfile"/>
                        </a:rPr>
                        <a:t>url:www.dstat.com/cloudfare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HTTP2 attack initiated as expected.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107"/>
                  </a:ext>
                </a:extLst>
              </a:tr>
              <a:tr h="1089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TC011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SOC attack tool works.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                       soc       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 action="ppaction://hlinkfile"/>
                        </a:rPr>
                        <a:t>url:www.dstat.com/cloudfare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 attack works as expected.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32386"/>
                  </a:ext>
                </a:extLst>
              </a:tr>
              <a:tr h="18234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TC012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GET request command works.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                       get      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 action="ppaction://hlinkfile"/>
                        </a:rPr>
                        <a:t>url:www.dstat.com/cloudfare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Sending GET request to http://dstat/cloudfare.com... Response: 200 OK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 request is sent and response received.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406207"/>
                  </a:ext>
                </a:extLst>
              </a:tr>
              <a:tr h="18234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TC013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Verify that the POST request command works.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Layer7                       post        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2" action="ppaction://hlinkfile"/>
                        </a:rPr>
                        <a:t>url:www.dstat.com/cloudfare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THREAD:100 TIME(s):10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Attack status =&gt; 9.97598 sec left …..Attack status =&gt; 0.0156113 sec left   Attack status =&gt; 0.015828 sec left   Attack Done !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Sending POST request to http://dstat/cloudfare.com with data: data="test". Response: 200 OK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 request works as expected.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954" marR="22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1933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9B566B4-0F4D-34E9-B670-32DDB907D4CD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2050A58-F8C5-5B60-A5CF-1A575E211F7A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BC310BA9-CB3E-6B40-E0FF-BEC643471699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B429B25-2F0C-180D-5CC3-1B0AB3C4B17B}"/>
              </a:ext>
            </a:extLst>
          </p:cNvPr>
          <p:cNvSpPr txBox="1">
            <a:spLocks/>
          </p:cNvSpPr>
          <p:nvPr/>
        </p:nvSpPr>
        <p:spPr>
          <a:xfrm>
            <a:off x="15544800" y="190500"/>
            <a:ext cx="2438400" cy="66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5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3136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5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10813" y="1168605"/>
            <a:ext cx="5666374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000" b="1" dirty="0"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2242705"/>
            <a:ext cx="17373600" cy="7127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[1] A. Singh and B. B. Gupta, “Distributed denial-of-service (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)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attacksand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defense mechanisms in various web-enabled computing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platforms:issues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 challenges, and future research directions,” International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Journalon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Semantic Web and Information Systems (IJSWIS), vol. 18, no. 1, pp. 1–43, 2022.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[2] S. Kumar, N. P. Singh, and N. Kumar, “Literature review of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distributeddenial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of service (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) attacks, its detection techniques and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preventionmechanisms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,” International Journal for Research in Applied Science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andEngineering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Technology, vol. 10, pp. 1681–1685, 2022.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[3] K. Huang, L.-X. Yang, X. Yang, Y. Xiang, and Y. Y. Tang, “A low-cost distributed denial-of-service attack architecture,” IEEE access, vol. 8,pp. 42111–42119, 2020.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[4] P. Kumari and A. K. Jain, “A comprehensive study of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attacks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overiot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network and their countermeasures,” Computers &amp; Security, vol. 127,p. 103096, 2023.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[5] M. Aamir and M. A. Zaidi, “A survey on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attack and defense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strate-gies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: from traditional schemes to current techniques,”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InterdisciplinaryInformation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Sciences, vol. 19, no. 2, pp. 173–200, 2013.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C1FE0A-5B1D-3E9A-A177-27F994521E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C28AE-3D23-9A92-1BB3-16CB0518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EF1120-67B5-4839-DA43-9F8D5E1CC1EC}"/>
              </a:ext>
            </a:extLst>
          </p:cNvPr>
          <p:cNvGrpSpPr/>
          <p:nvPr/>
        </p:nvGrpSpPr>
        <p:grpSpPr>
          <a:xfrm>
            <a:off x="0" y="9525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A444AA-69AB-783B-F0CA-23F807D799D1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B7903E2E-69D3-9C1C-9482-7908BFE3D3A9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8C42E84-F202-F654-661D-FB3D33E3D021}"/>
              </a:ext>
            </a:extLst>
          </p:cNvPr>
          <p:cNvSpPr txBox="1"/>
          <p:nvPr/>
        </p:nvSpPr>
        <p:spPr>
          <a:xfrm>
            <a:off x="6310813" y="1182525"/>
            <a:ext cx="5666374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7BB6C4-C8C9-881A-8B66-51DB5E6C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39DCC-546C-70BB-8535-AF7B6AAA3A7F}"/>
              </a:ext>
            </a:extLst>
          </p:cNvPr>
          <p:cNvSpPr txBox="1"/>
          <p:nvPr/>
        </p:nvSpPr>
        <p:spPr>
          <a:xfrm>
            <a:off x="946877" y="2566555"/>
            <a:ext cx="16394246" cy="592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[6] A. Cetinkaya, H. Ishii, and T. Hayakawa, “An overview on denial-of-service attacks in control systems: Attack models and security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analyses,”Entropy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 vol. 21, no. 2, p. 210, 2019.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[7] H. O.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Jimoh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and M. O. Ahmed, “Analyzing network time protocol (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ntp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)based amplification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attack and its mitigation techniques,” Journal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ofDigital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Innovations &amp; Contemporary Research in Science, Engineering&amp; Technology, vol. 12, no. 2, pp. 17–24, 2024.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[8] H. Gocher, S.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Taterh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 and P.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Dadheech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 “Reinforcing network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resiliencefrom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: A review of advanced distributed denial of service (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)attacks and its mitigation techniques,” European Chemical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Bulletin,vol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. 12, no. 5, pp. 7178–7195, 2023.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[9] N. Tripathi and B.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Mehtre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 “Dos and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ddos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 attacks: Impact, analysis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andcountermeasures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,” in Proceedings of the Conference on </a:t>
            </a:r>
            <a:r>
              <a:rPr lang="en-US" sz="2600" dirty="0" err="1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Cybersecurity,pp</a:t>
            </a:r>
            <a:r>
              <a:rPr lang="en-US" sz="2600" dirty="0">
                <a:solidFill>
                  <a:srgbClr val="000000"/>
                </a:solidFill>
                <a:ea typeface="Public Sans"/>
                <a:cs typeface="Public Sans"/>
                <a:sym typeface="Public Sans"/>
              </a:rPr>
              <a:t>. 1–10, Hyderabad Central University, 2013.</a:t>
            </a:r>
          </a:p>
        </p:txBody>
      </p:sp>
    </p:spTree>
    <p:extLst>
      <p:ext uri="{BB962C8B-B14F-4D97-AF65-F5344CB8AC3E}">
        <p14:creationId xmlns:p14="http://schemas.microsoft.com/office/powerpoint/2010/main" val="244021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188E-B78A-271F-94DB-D95AAE197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5F5007-F2B0-6FEB-935F-5798DFA97425}"/>
              </a:ext>
            </a:extLst>
          </p:cNvPr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170D3B-5242-4A92-6EDF-4E713994C107}"/>
                </a:ext>
              </a:extLst>
            </p:cNvPr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3ADD1EBC-C76B-79F9-53F1-81265E5ACB5D}"/>
                </a:ext>
              </a:extLst>
            </p:cNvPr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BC5CD3B-D2B2-6360-9CD4-D1045B76B95C}"/>
              </a:ext>
            </a:extLst>
          </p:cNvPr>
          <p:cNvSpPr txBox="1"/>
          <p:nvPr/>
        </p:nvSpPr>
        <p:spPr>
          <a:xfrm>
            <a:off x="9139238" y="4652314"/>
            <a:ext cx="9525" cy="88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3456044-EFE1-7774-1285-8B30F677A0EC}"/>
              </a:ext>
            </a:extLst>
          </p:cNvPr>
          <p:cNvSpPr txBox="1"/>
          <p:nvPr/>
        </p:nvSpPr>
        <p:spPr>
          <a:xfrm>
            <a:off x="1110343" y="2583717"/>
            <a:ext cx="16067314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4000" b="1" dirty="0"/>
              <a:t>Distributed Denial of Service (DDoS) Attacks</a:t>
            </a:r>
          </a:p>
          <a:p>
            <a:pPr algn="just"/>
            <a:r>
              <a:rPr lang="en-US" sz="4000" dirty="0"/>
              <a:t>DDoS attacks aim to flood a web service with malicious traffic, making it unavailable to legitimate users. These attacks can severely disrupt operations and cause significant financial losses.</a:t>
            </a:r>
          </a:p>
          <a:p>
            <a:pPr algn="just"/>
            <a:endParaRPr lang="en-US" sz="4000" dirty="0"/>
          </a:p>
          <a:p>
            <a:pPr algn="just"/>
            <a:r>
              <a:rPr lang="en-US" sz="4000" b="1" dirty="0"/>
              <a:t>How Do DDoS Attacks Work?</a:t>
            </a:r>
          </a:p>
          <a:p>
            <a:pPr algn="just"/>
            <a:r>
              <a:rPr lang="en-US" sz="4000" dirty="0"/>
              <a:t>DDoS attacks use a distributed network of compromised devices (often called botnets) to send massive amounts of traffic to a web server, overwhelming its capacity. Attackers can use various techniques to make malicious traffic appear legitimate, complicating the detection and mitigation process.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9BE49B-83F3-FCEA-B03E-C0C96DB92B77}"/>
              </a:ext>
            </a:extLst>
          </p:cNvPr>
          <p:cNvSpPr txBox="1"/>
          <p:nvPr/>
        </p:nvSpPr>
        <p:spPr>
          <a:xfrm>
            <a:off x="5804915" y="1242632"/>
            <a:ext cx="6668645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Background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C9833C-C95D-DC87-EECA-3E78F3A29B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869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18474" y="4045903"/>
            <a:ext cx="6251052" cy="176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 b="1" dirty="0">
                <a:latin typeface="+mj-lt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39A06-DB67-AD08-EC36-C4A99720A2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6309207" y="1187288"/>
            <a:ext cx="5669586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2552700"/>
            <a:ext cx="16328571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buFont typeface="Arial"/>
              <a:buChar char="•"/>
            </a:pPr>
            <a:r>
              <a:rPr lang="en-US" sz="4000" dirty="0"/>
              <a:t>The growing sophistication of DDoS attacks poses a severe threat to online services.</a:t>
            </a:r>
            <a:endParaRPr lang="en-IN" sz="4000" dirty="0"/>
          </a:p>
          <a:p>
            <a:pPr marL="734059" lvl="1" indent="-367030" algn="just">
              <a:buFont typeface="Arial"/>
              <a:buChar char="•"/>
            </a:pPr>
            <a:r>
              <a:rPr lang="en-US" sz="4000" dirty="0"/>
              <a:t>Web services depend on high availability, and even brief downtimes can result in financial losses and reputational damage.</a:t>
            </a:r>
          </a:p>
          <a:p>
            <a:pPr marL="734059" lvl="1" indent="-367030" algn="just">
              <a:buFont typeface="Arial"/>
              <a:buChar char="•"/>
            </a:pPr>
            <a:r>
              <a:rPr lang="en-US" sz="4000" dirty="0"/>
              <a:t>Simulating DDoS attacks helps assess server security and response capabilities.</a:t>
            </a:r>
          </a:p>
          <a:p>
            <a:pPr marL="734059" lvl="1" indent="-367030" algn="just">
              <a:buFont typeface="Arial"/>
              <a:buChar char="•"/>
            </a:pPr>
            <a:r>
              <a:rPr lang="en-US" sz="4000" dirty="0"/>
              <a:t>Identifying vulnerabilities in current defense mechanisms.</a:t>
            </a:r>
          </a:p>
          <a:p>
            <a:pPr marL="734059" lvl="1" indent="-367030" algn="just">
              <a:buFont typeface="Arial"/>
              <a:buChar char="•"/>
            </a:pPr>
            <a:r>
              <a:rPr lang="en-US" sz="4000" dirty="0"/>
              <a:t>Understanding attack resilience is critical for strengthening overall cybersecurity strategies.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36D2C-D235-D431-AF5A-01F1303C1D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659258"/>
              </p:ext>
            </p:extLst>
          </p:nvPr>
        </p:nvGraphicFramePr>
        <p:xfrm>
          <a:off x="780898" y="2552700"/>
          <a:ext cx="16726203" cy="7049552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3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578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ea typeface="Times New Roman Bold"/>
                          <a:cs typeface="Times New Roman Bold"/>
                          <a:sym typeface="Times New Roman Bold"/>
                        </a:rPr>
                        <a:t>Research Paper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ea typeface="Times New Roman Bold"/>
                          <a:cs typeface="Times New Roman Bold"/>
                          <a:sym typeface="Times New Roman Bold"/>
                        </a:rPr>
                        <a:t>Proposed Attack Methods/Models	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ea typeface="Times New Roman Bold"/>
                          <a:cs typeface="Times New Roman Bold"/>
                          <a:sym typeface="Times New Roman Bold"/>
                        </a:rPr>
                        <a:t>Advantages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3100" b="1" dirty="0">
                          <a:solidFill>
                            <a:srgbClr val="FFFFFF"/>
                          </a:solidFill>
                          <a:latin typeface="+mn-lt"/>
                          <a:ea typeface="Times New Roman Bold"/>
                          <a:cs typeface="Times New Roman Bold"/>
                          <a:sym typeface="Times New Roman Bold"/>
                        </a:rPr>
                        <a:t>Limitation / Research Gaps</a:t>
                      </a:r>
                      <a:endParaRPr lang="en-US" sz="31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35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600" dirty="0">
                          <a:latin typeface="+mn-lt"/>
                          <a:hlinkClick r:id="rId3"/>
                        </a:rPr>
                        <a:t>Comprehensive Review of DDoS Attacks on Web Platforms</a:t>
                      </a:r>
                      <a:endParaRPr lang="en-US" sz="26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Singh &amp; Gupta [1]</a:t>
                      </a:r>
                      <a:endParaRPr lang="en-US" sz="26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DDoS attacks on web platforms</a:t>
                      </a:r>
                      <a:endParaRPr lang="en-US" sz="26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6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Analyzed various DDoS attack vectors across multiple web platforms.</a:t>
                      </a:r>
                      <a:endParaRPr lang="en-US" sz="2600" b="1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600" b="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Broad coverage across platforms, useful across industries</a:t>
                      </a:r>
                      <a:endParaRPr lang="en-US" sz="2600" b="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9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6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Lacks implementation or detailed examples of specific attack models</a:t>
                      </a:r>
                      <a:endParaRPr lang="en-US" sz="26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284717" y="1230313"/>
            <a:ext cx="7718563" cy="9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000" b="1" dirty="0">
                <a:latin typeface="+mj-lt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43799-7CFD-AAE2-5A09-DFFAF3C493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01122"/>
              </p:ext>
            </p:extLst>
          </p:nvPr>
        </p:nvGraphicFramePr>
        <p:xfrm>
          <a:off x="395040" y="1269788"/>
          <a:ext cx="17497920" cy="8826712"/>
        </p:xfrm>
        <a:graphic>
          <a:graphicData uri="http://schemas.openxmlformats.org/drawingml/2006/table">
            <a:tbl>
              <a:tblPr/>
              <a:tblGrid>
                <a:gridCol w="158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43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8196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latin typeface="+mn-lt"/>
                          <a:hlinkClick r:id="rId3"/>
                        </a:rPr>
                        <a:t> DDoS Attack Taxonomy and Types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S. Kumar et al. [2]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Categorization of DDoS attacks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Classified DDoS attacks: volumetric, protocol-based, and application-layer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Detailed breakdown of attack types and vulnerabilities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Does not include recent sophisticated attack techniques like AI-powered botnets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75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4"/>
                        </a:rPr>
                        <a:t>IoT-Based DDoS Attack Strategy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IN" sz="2300" dirty="0"/>
                        <a:t>Huang et al. [3]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latin typeface="+mn-lt"/>
                        </a:rPr>
                        <a:t>IoT-based DDoS attack models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Proposed a botnet growth model and optimized attack strategies for IoT devices</a:t>
                      </a:r>
                      <a:endParaRPr lang="en-US" sz="2300" dirty="0">
                        <a:solidFill>
                          <a:srgbClr val="000000"/>
                        </a:solidFill>
                        <a:latin typeface="+mn-lt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Low-cost, effective for resource-limited attacks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Assumes ideal attack conditions, limiting real-world effectiveness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A3A2-8122-0DE1-9630-0353CF2F51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48630"/>
              </p:ext>
            </p:extLst>
          </p:nvPr>
        </p:nvGraphicFramePr>
        <p:xfrm>
          <a:off x="461588" y="1397201"/>
          <a:ext cx="17364823" cy="7943850"/>
        </p:xfrm>
        <a:graphic>
          <a:graphicData uri="http://schemas.openxmlformats.org/drawingml/2006/table">
            <a:tbl>
              <a:tblPr/>
              <a:tblGrid>
                <a:gridCol w="1735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9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719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3"/>
                        </a:rPr>
                        <a:t>DDoS Attacks in IoT Networks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b="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Kumari &amp; Jain [4]</a:t>
                      </a:r>
                      <a:endParaRPr lang="en-US" sz="2300" b="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DDoS attacks targeting IoT devices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Explored botnet creation and DDoS variants within IoT ecosystems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Detailed analysis of IoT-specific vulnerabilities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Focused mainly on attack types without deep dive into new attack vectors</a:t>
                      </a:r>
                      <a:endParaRPr lang="en-US" sz="2300" b="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9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4"/>
                        </a:rPr>
                        <a:t>Advanced DDoS Attack Methods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Aamir &amp; Zaidi [5]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Application-layer DDoS attacks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Explored methods like HTTP floods, leveraging legitimate-looking traffic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Focused on harder-to-detect attack methods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Lacks empirical data or testing of the proposed attack strategies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99A4-3251-51DC-8CA8-9FE0480C0D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35086"/>
              </p:ext>
            </p:extLst>
          </p:nvPr>
        </p:nvGraphicFramePr>
        <p:xfrm>
          <a:off x="532875" y="1343914"/>
          <a:ext cx="17222250" cy="8190295"/>
        </p:xfrm>
        <a:graphic>
          <a:graphicData uri="http://schemas.openxmlformats.org/drawingml/2006/table">
            <a:tbl>
              <a:tblPr/>
              <a:tblGrid>
                <a:gridCol w="167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542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3"/>
                        </a:rPr>
                        <a:t>DoS Attacks on Control Systems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Cetinkaya et al. [6]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DoS attack models in control systems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Modeled different DoS attacks like jamming and packet-dropping on control systems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In-depth analysis of control-system vulnerabilities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Theoretical approach limits practical applicability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87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4"/>
                        </a:rPr>
                        <a:t>NTP Amplification Attacks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 err="1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Jimoh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 &amp; Ahmed [7]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NTP-based DDoS amplification attacks	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Explored how attackers amplify traffic via NTP servers to overwhelm targets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High amplification factor, making attacks highly impactful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0" dirty="0">
                          <a:solidFill>
                            <a:srgbClr val="000000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Focuses primarily on NTP, without discussing other amplification vectors</a:t>
                      </a:r>
                      <a:endParaRPr lang="en-US" sz="2300" b="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86ACB-BE1F-AFAA-3691-C5221D5567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190500"/>
            <a:ext cx="2438400" cy="6699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5193306" cy="1371600"/>
          </a:xfrm>
        </p:grpSpPr>
        <p:sp>
          <p:nvSpPr>
            <p:cNvPr id="3" name="Freeform 3"/>
            <p:cNvSpPr/>
            <p:nvPr/>
          </p:nvSpPr>
          <p:spPr>
            <a:xfrm>
              <a:off x="226352" y="0"/>
              <a:ext cx="4345648" cy="1160151"/>
            </a:xfrm>
            <a:custGeom>
              <a:avLst/>
              <a:gdLst/>
              <a:ahLst/>
              <a:cxnLst/>
              <a:rect l="l" t="t" r="r" b="b"/>
              <a:pathLst>
                <a:path w="4345648" h="1160150">
                  <a:moveTo>
                    <a:pt x="0" y="0"/>
                  </a:moveTo>
                  <a:lnTo>
                    <a:pt x="4345648" y="0"/>
                  </a:lnTo>
                  <a:lnTo>
                    <a:pt x="4345648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1371600"/>
              <a:ext cx="25193306" cy="0"/>
            </a:xfrm>
            <a:prstGeom prst="line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E620-10C8-C16B-1E19-9234E006A7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544800" y="266700"/>
            <a:ext cx="2438400" cy="6699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5D0A590-D4CE-6AB7-B987-0361F1EFE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62768"/>
              </p:ext>
            </p:extLst>
          </p:nvPr>
        </p:nvGraphicFramePr>
        <p:xfrm>
          <a:off x="532875" y="1333500"/>
          <a:ext cx="17222250" cy="8190295"/>
        </p:xfrm>
        <a:graphic>
          <a:graphicData uri="http://schemas.openxmlformats.org/drawingml/2006/table">
            <a:tbl>
              <a:tblPr/>
              <a:tblGrid>
                <a:gridCol w="167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5421">
                <a:tc>
                  <a:txBody>
                    <a:bodyPr/>
                    <a:lstStyle/>
                    <a:p>
                      <a:pPr algn="l">
                        <a:lnSpc>
                          <a:spcPts val="2339"/>
                        </a:lnSpc>
                        <a:defRPr/>
                      </a:pPr>
                      <a:r>
                        <a:rPr lang="en-US" sz="2300" u="sng" dirty="0">
                          <a:solidFill>
                            <a:srgbClr val="0000FF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3" tooltip="https://aclanthology.org/2023.acl-long.81/"/>
                        </a:rPr>
                        <a:t>DDoS in IoT and SDN Environments</a:t>
                      </a:r>
                      <a:endParaRPr lang="en-US" sz="2300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Gocher et al. [8]</a:t>
                      </a:r>
                      <a:endParaRPr lang="en-US" sz="2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DDoS attacks on IoT and SDN	</a:t>
                      </a:r>
                      <a:endParaRPr lang="en-US" sz="2300" b="1" dirty="0">
                        <a:solidFill>
                          <a:schemeClr val="tx1"/>
                        </a:solidFill>
                        <a:latin typeface="+mn-lt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/>
                        <a:t>Focused on high-volume DDoS attacks in IoT and SDN, using compromised devices to flood networks	</a:t>
                      </a:r>
                      <a:endParaRPr lang="en-US" sz="2300" dirty="0">
                        <a:solidFill>
                          <a:schemeClr val="bg1"/>
                        </a:solidFill>
                        <a:latin typeface="+mn-lt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Emphasizes attacks on emerging technologies like SDN	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b="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Limited coverage of DDoS attacks outside IoT and SDN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874">
                <a:tc>
                  <a:txBody>
                    <a:bodyPr/>
                    <a:lstStyle/>
                    <a:p>
                      <a:pPr algn="l">
                        <a:lnSpc>
                          <a:spcPts val="233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FF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  <a:hlinkClick r:id="rId4" tooltip="https://www.sciencedirect.com/science/article/pii/S0957417422017407"/>
                        </a:rPr>
                        <a:t>DoS/DDoS Attacks in IPv4/IPv6 Networks</a:t>
                      </a:r>
                      <a:endParaRPr lang="en-US" sz="2300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Tripathi &amp;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Mehtre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 [9]</a:t>
                      </a:r>
                      <a:endParaRPr lang="en-US" sz="2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3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Impact of DoS/DDoS attacks on network availability</a:t>
                      </a:r>
                      <a:endParaRPr lang="en-US" sz="23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799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Detailed classification of DoS/DDoS attack types across IPv4 and IPv6 protocols	</a:t>
                      </a:r>
                      <a:endParaRPr lang="en-US" sz="2300" dirty="0">
                        <a:solidFill>
                          <a:schemeClr val="bg1"/>
                        </a:solidFill>
                        <a:latin typeface="+mn-lt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Comprehensive coverage of attack vectors in both network types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300" b="0" dirty="0">
                          <a:solidFill>
                            <a:schemeClr val="tx1"/>
                          </a:solidFill>
                          <a:latin typeface="+mn-lt"/>
                          <a:ea typeface="Cormorant Garamond"/>
                          <a:cs typeface="Cormorant Garamond"/>
                          <a:sym typeface="Cormorant Garamond"/>
                        </a:rPr>
                        <a:t>Lacks focus on emerging attack methods such as multi-vector DDoS</a:t>
                      </a:r>
                      <a:endParaRPr lang="en-US" sz="2300" b="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3174</Words>
  <Application>Microsoft Office PowerPoint</Application>
  <PresentationFormat>Custom</PresentationFormat>
  <Paragraphs>366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Bookman Old Style</vt:lpstr>
      <vt:lpstr>Arial</vt:lpstr>
      <vt:lpstr>Public Sans</vt:lpstr>
      <vt:lpstr>Calibri</vt:lpstr>
      <vt:lpstr>Tahoma</vt:lpstr>
      <vt:lpstr>Times New Roman Bold</vt:lpstr>
      <vt:lpstr>Arial Black</vt:lpstr>
      <vt:lpstr>Times New Roman</vt:lpstr>
      <vt:lpstr>Office Theme</vt:lpstr>
      <vt:lpstr>Simulating DDoS Attacks to Test Server Resilience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81 (AI-ML)</dc:title>
  <dc:creator>rehan</dc:creator>
  <cp:lastModifiedBy>Qadir Ternikar</cp:lastModifiedBy>
  <cp:revision>21</cp:revision>
  <dcterms:created xsi:type="dcterms:W3CDTF">2006-08-16T00:00:00Z</dcterms:created>
  <dcterms:modified xsi:type="dcterms:W3CDTF">2025-01-04T04:32:43Z</dcterms:modified>
  <dc:identifier>DAGT8DoWYX0</dc:identifier>
</cp:coreProperties>
</file>